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5" r:id="rId2"/>
  </p:sldIdLst>
  <p:sldSz cx="6858000" cy="9144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A3FB"/>
    <a:srgbClr val="A5F9BB"/>
    <a:srgbClr val="F57E1B"/>
    <a:srgbClr val="006600"/>
    <a:srgbClr val="3C3914"/>
    <a:srgbClr val="CC0000"/>
    <a:srgbClr val="004200"/>
    <a:srgbClr val="00706D"/>
    <a:srgbClr val="003635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2310" y="4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78CE-2C3A-4CCE-97BE-5274EA0BDC7B}" type="datetimeFigureOut">
              <a:rPr lang="id-ID" smtClean="0"/>
              <a:t>25/08/2021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F721-5BC8-4B6E-98AD-D2BC59C4E0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86696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78CE-2C3A-4CCE-97BE-5274EA0BDC7B}" type="datetimeFigureOut">
              <a:rPr lang="id-ID" smtClean="0"/>
              <a:t>25/08/2021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F721-5BC8-4B6E-98AD-D2BC59C4E0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37566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78CE-2C3A-4CCE-97BE-5274EA0BDC7B}" type="datetimeFigureOut">
              <a:rPr lang="id-ID" smtClean="0"/>
              <a:t>25/08/2021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F721-5BC8-4B6E-98AD-D2BC59C4E0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8858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78CE-2C3A-4CCE-97BE-5274EA0BDC7B}" type="datetimeFigureOut">
              <a:rPr lang="id-ID" smtClean="0"/>
              <a:t>25/08/2021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F721-5BC8-4B6E-98AD-D2BC59C4E0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85808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78CE-2C3A-4CCE-97BE-5274EA0BDC7B}" type="datetimeFigureOut">
              <a:rPr lang="id-ID" smtClean="0"/>
              <a:t>25/08/2021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F721-5BC8-4B6E-98AD-D2BC59C4E0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2739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78CE-2C3A-4CCE-97BE-5274EA0BDC7B}" type="datetimeFigureOut">
              <a:rPr lang="id-ID" smtClean="0"/>
              <a:t>25/08/2021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F721-5BC8-4B6E-98AD-D2BC59C4E0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88546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78CE-2C3A-4CCE-97BE-5274EA0BDC7B}" type="datetimeFigureOut">
              <a:rPr lang="id-ID" smtClean="0"/>
              <a:t>25/08/2021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F721-5BC8-4B6E-98AD-D2BC59C4E0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45514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78CE-2C3A-4CCE-97BE-5274EA0BDC7B}" type="datetimeFigureOut">
              <a:rPr lang="id-ID" smtClean="0"/>
              <a:t>25/08/2021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F721-5BC8-4B6E-98AD-D2BC59C4E0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8602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78CE-2C3A-4CCE-97BE-5274EA0BDC7B}" type="datetimeFigureOut">
              <a:rPr lang="id-ID" smtClean="0"/>
              <a:t>25/08/2021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F721-5BC8-4B6E-98AD-D2BC59C4E0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38227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78CE-2C3A-4CCE-97BE-5274EA0BDC7B}" type="datetimeFigureOut">
              <a:rPr lang="id-ID" smtClean="0"/>
              <a:t>25/08/2021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F721-5BC8-4B6E-98AD-D2BC59C4E0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65388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378CE-2C3A-4CCE-97BE-5274EA0BDC7B}" type="datetimeFigureOut">
              <a:rPr lang="id-ID" smtClean="0"/>
              <a:t>25/08/2021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9F721-5BC8-4B6E-98AD-D2BC59C4E0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73750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1378CE-2C3A-4CCE-97BE-5274EA0BDC7B}" type="datetimeFigureOut">
              <a:rPr lang="id-ID" smtClean="0"/>
              <a:t>25/08/2021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79F721-5BC8-4B6E-98AD-D2BC59C4E0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72356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598" y="648526"/>
            <a:ext cx="458260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Professional Credit</a:t>
            </a:r>
            <a:endParaRPr lang="en-US" sz="44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2" y="251520"/>
            <a:ext cx="2511567" cy="5040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55944" y="1171753"/>
            <a:ext cx="37844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Debt Collection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58799" y="3989486"/>
            <a:ext cx="28227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chemeClr val="bg1"/>
                </a:solidFill>
              </a:rPr>
              <a:t>Manfaat</a:t>
            </a:r>
            <a:r>
              <a:rPr lang="en-US" sz="2800" b="1" dirty="0">
                <a:solidFill>
                  <a:schemeClr val="bg1"/>
                </a:solidFill>
              </a:rPr>
              <a:t> Training: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96615" y="1331640"/>
            <a:ext cx="1516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Online Class</a:t>
            </a:r>
          </a:p>
        </p:txBody>
      </p:sp>
      <p:pic>
        <p:nvPicPr>
          <p:cNvPr id="19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2" t="25943" r="9063" b="26111"/>
          <a:stretch/>
        </p:blipFill>
        <p:spPr bwMode="auto">
          <a:xfrm>
            <a:off x="5616391" y="972037"/>
            <a:ext cx="1152128" cy="359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2382387" y="1969086"/>
            <a:ext cx="168026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Fix Running </a:t>
            </a:r>
          </a:p>
          <a:p>
            <a:pPr algn="ctr"/>
            <a:endParaRPr lang="en-US" b="1" dirty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984" y="3342357"/>
            <a:ext cx="356255" cy="356255"/>
          </a:xfrm>
          <a:prstGeom prst="rect">
            <a:avLst/>
          </a:prstGeom>
          <a:noFill/>
        </p:spPr>
      </p:pic>
      <p:sp>
        <p:nvSpPr>
          <p:cNvPr id="22" name="Rectangle 21"/>
          <p:cNvSpPr/>
          <p:nvPr/>
        </p:nvSpPr>
        <p:spPr>
          <a:xfrm>
            <a:off x="3717032" y="3338572"/>
            <a:ext cx="28296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infotraining27@gmail.com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379" y="2980598"/>
            <a:ext cx="330669" cy="330669"/>
          </a:xfrm>
          <a:prstGeom prst="rect">
            <a:avLst/>
          </a:prstGeom>
          <a:noFill/>
        </p:spPr>
      </p:pic>
      <p:sp>
        <p:nvSpPr>
          <p:cNvPr id="24" name="TextBox 23"/>
          <p:cNvSpPr txBox="1"/>
          <p:nvPr/>
        </p:nvSpPr>
        <p:spPr>
          <a:xfrm>
            <a:off x="3920522" y="3019762"/>
            <a:ext cx="22447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www.johnson.co.id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9040" y="2699792"/>
            <a:ext cx="329325" cy="329325"/>
          </a:xfrm>
          <a:prstGeom prst="flowChartConnector">
            <a:avLst/>
          </a:prstGeom>
          <a:solidFill>
            <a:srgbClr val="FF0000"/>
          </a:solidFill>
        </p:spPr>
      </p:pic>
      <p:sp>
        <p:nvSpPr>
          <p:cNvPr id="26" name="TextBox 25"/>
          <p:cNvSpPr txBox="1"/>
          <p:nvPr/>
        </p:nvSpPr>
        <p:spPr>
          <a:xfrm>
            <a:off x="4146640" y="2731730"/>
            <a:ext cx="2018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08</a:t>
            </a:r>
            <a:r>
              <a:rPr lang="en-US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23  1246  2517</a:t>
            </a:r>
            <a:endParaRPr lang="id-ID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392488" y="2402468"/>
            <a:ext cx="3429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err="1">
                <a:solidFill>
                  <a:schemeClr val="bg1"/>
                </a:solidFill>
              </a:rPr>
              <a:t>Pendaftaran</a:t>
            </a:r>
            <a:r>
              <a:rPr lang="en-US" b="1" dirty="0">
                <a:solidFill>
                  <a:schemeClr val="bg1"/>
                </a:solidFill>
              </a:rPr>
              <a:t> Hub Nur:</a:t>
            </a:r>
          </a:p>
        </p:txBody>
      </p:sp>
      <p:cxnSp>
        <p:nvCxnSpPr>
          <p:cNvPr id="31" name="Straight Connector 30"/>
          <p:cNvCxnSpPr/>
          <p:nvPr/>
        </p:nvCxnSpPr>
        <p:spPr>
          <a:xfrm>
            <a:off x="4512905" y="2411760"/>
            <a:ext cx="212644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6639354" y="2411760"/>
            <a:ext cx="0" cy="135886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H="1">
            <a:off x="3451313" y="3770620"/>
            <a:ext cx="3179491" cy="929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7" name="Picture 26">
            <a:extLst>
              <a:ext uri="{FF2B5EF4-FFF2-40B4-BE49-F238E27FC236}">
                <a16:creationId xmlns:a16="http://schemas.microsoft.com/office/drawing/2014/main" id="{A0380D4D-766A-441D-9BD6-DB7EB1E7E39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8" t="29031" r="1304" b="3129"/>
          <a:stretch/>
        </p:blipFill>
        <p:spPr>
          <a:xfrm>
            <a:off x="106833" y="2402468"/>
            <a:ext cx="2333092" cy="1408802"/>
          </a:xfrm>
          <a:prstGeom prst="rect">
            <a:avLst/>
          </a:prstGeom>
        </p:spPr>
      </p:pic>
      <p:sp>
        <p:nvSpPr>
          <p:cNvPr id="10" name="Rectangle 1">
            <a:extLst>
              <a:ext uri="{FF2B5EF4-FFF2-40B4-BE49-F238E27FC236}">
                <a16:creationId xmlns:a16="http://schemas.microsoft.com/office/drawing/2014/main" id="{6D4691C1-2556-4CB0-A16D-1B83DB4635C5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3404400" y="4172064"/>
            <a:ext cx="3784429" cy="4308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Mampu </a:t>
            </a: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meningkatkan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skill </a:t>
            </a: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kompetensi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sebagai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600" b="1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Debt Collection Professional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Dapat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meningkatkan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motivasi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dan </a:t>
            </a: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kebanggaan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sebagai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600" b="1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Debt Collection Professional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Meningkatkan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jiwa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collector </a:t>
            </a: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sebagai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bagian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dari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service customer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Memahami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prinsip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dan proses debt collection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Mampu </a:t>
            </a: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melakukan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penagihan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metode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direct </a:t>
            </a:r>
            <a:r>
              <a:rPr kumimoji="0" lang="en-US" altLang="en-US" sz="1600" b="1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(field collection)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dan in-direct </a:t>
            </a:r>
            <a:r>
              <a:rPr kumimoji="0" lang="en-US" altLang="en-US" sz="1600" b="1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(desk collection)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Dapat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mencapai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target collection </a:t>
            </a: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secara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efektif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dan </a:t>
            </a: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efesien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29" name="Rectangle: Diagonal Corners Rounded 28">
            <a:extLst>
              <a:ext uri="{FF2B5EF4-FFF2-40B4-BE49-F238E27FC236}">
                <a16:creationId xmlns:a16="http://schemas.microsoft.com/office/drawing/2014/main" id="{F976A20B-8F23-4923-A413-A77E10337510}"/>
              </a:ext>
            </a:extLst>
          </p:cNvPr>
          <p:cNvSpPr/>
          <p:nvPr/>
        </p:nvSpPr>
        <p:spPr>
          <a:xfrm>
            <a:off x="-434831" y="6096810"/>
            <a:ext cx="3719815" cy="2906577"/>
          </a:xfrm>
          <a:prstGeom prst="round2DiagRect">
            <a:avLst>
              <a:gd name="adj1" fmla="val 19331"/>
              <a:gd name="adj2" fmla="val 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D2E70C6-A407-4289-BBC4-3134E07A1210}"/>
              </a:ext>
            </a:extLst>
          </p:cNvPr>
          <p:cNvSpPr txBox="1"/>
          <p:nvPr/>
        </p:nvSpPr>
        <p:spPr>
          <a:xfrm>
            <a:off x="-4275856" y="6978427"/>
            <a:ext cx="98501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JOIN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</a:rPr>
              <a:t>NOW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4FA12FED-0208-40B6-927C-C9943EA5380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0" y="1825046"/>
            <a:ext cx="542762" cy="542762"/>
          </a:xfrm>
          <a:prstGeom prst="flowChartConnector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D5E39BF-0FC6-4A68-AC26-B8816310EDC2}"/>
              </a:ext>
            </a:extLst>
          </p:cNvPr>
          <p:cNvSpPr txBox="1"/>
          <p:nvPr/>
        </p:nvSpPr>
        <p:spPr>
          <a:xfrm>
            <a:off x="575132" y="1927901"/>
            <a:ext cx="19227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09-10 Sept 21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2B4460-C0FD-45BC-BF89-440FABA2128C}"/>
              </a:ext>
            </a:extLst>
          </p:cNvPr>
          <p:cNvSpPr txBox="1"/>
          <p:nvPr/>
        </p:nvSpPr>
        <p:spPr>
          <a:xfrm>
            <a:off x="136876" y="6141065"/>
            <a:ext cx="344848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✅</a:t>
            </a:r>
            <a:r>
              <a:rPr lang="en-US" b="1" dirty="0">
                <a:solidFill>
                  <a:schemeClr val="bg1"/>
                </a:solidFill>
              </a:rPr>
              <a:t>Professional Debt Collection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✅</a:t>
            </a:r>
            <a:r>
              <a:rPr lang="en-US" b="1" dirty="0" err="1">
                <a:solidFill>
                  <a:schemeClr val="bg1"/>
                </a:solidFill>
              </a:rPr>
              <a:t>Identifikasi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Karateristik</a:t>
            </a:r>
            <a:r>
              <a:rPr lang="en-US" b="1" dirty="0">
                <a:solidFill>
                  <a:schemeClr val="bg1"/>
                </a:solidFill>
              </a:rPr>
              <a:t> Dan </a:t>
            </a:r>
            <a:r>
              <a:rPr lang="en-US" b="1" dirty="0" err="1">
                <a:solidFill>
                  <a:schemeClr val="bg1"/>
                </a:solidFill>
              </a:rPr>
              <a:t>Tipe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Kepribadian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Debitur</a:t>
            </a:r>
            <a:r>
              <a:rPr lang="en-US" b="1" dirty="0">
                <a:solidFill>
                  <a:schemeClr val="bg1"/>
                </a:solidFill>
              </a:rPr>
              <a:t> Serta Tingkat </a:t>
            </a:r>
            <a:r>
              <a:rPr lang="en-US" b="1" dirty="0" err="1">
                <a:solidFill>
                  <a:schemeClr val="bg1"/>
                </a:solidFill>
              </a:rPr>
              <a:t>Resiko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✅Credit Collection Strategic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✅Desk Collection Strategy – Credit Collection By Phone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✅Field Collection Process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✅</a:t>
            </a:r>
            <a:r>
              <a:rPr lang="en-US" b="1" dirty="0" err="1">
                <a:solidFill>
                  <a:schemeClr val="bg1"/>
                </a:solidFill>
              </a:rPr>
              <a:t>Administrasi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Pelaporan</a:t>
            </a:r>
            <a:r>
              <a:rPr lang="en-US" b="1" dirty="0">
                <a:solidFill>
                  <a:schemeClr val="bg1"/>
                </a:solidFill>
              </a:rPr>
              <a:t> Filed Collection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E7E82C2-4F76-4561-9431-CF04ABF0EAAC}"/>
              </a:ext>
            </a:extLst>
          </p:cNvPr>
          <p:cNvSpPr txBox="1"/>
          <p:nvPr/>
        </p:nvSpPr>
        <p:spPr>
          <a:xfrm>
            <a:off x="164655" y="5518661"/>
            <a:ext cx="2561599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800" b="1" dirty="0" err="1"/>
              <a:t>Materi</a:t>
            </a:r>
            <a:r>
              <a:rPr lang="en-US" sz="2800" b="1" dirty="0"/>
              <a:t> Training: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0FC3A6-863C-4B41-8B5F-E4860E6A592C}"/>
              </a:ext>
            </a:extLst>
          </p:cNvPr>
          <p:cNvSpPr txBox="1"/>
          <p:nvPr/>
        </p:nvSpPr>
        <p:spPr>
          <a:xfrm>
            <a:off x="4901502" y="1825650"/>
            <a:ext cx="1956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Rp. 5.500.000/ org</a:t>
            </a:r>
          </a:p>
        </p:txBody>
      </p:sp>
    </p:spTree>
    <p:extLst>
      <p:ext uri="{BB962C8B-B14F-4D97-AF65-F5344CB8AC3E}">
        <p14:creationId xmlns:p14="http://schemas.microsoft.com/office/powerpoint/2010/main" val="26348570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1470</TotalTime>
  <Words>139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Aharoni</vt:lpstr>
      <vt:lpstr>Arial</vt:lpstr>
      <vt:lpstr>Calibri</vt:lpstr>
      <vt:lpstr>Times New Roman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 PC</dc:creator>
  <cp:lastModifiedBy>user</cp:lastModifiedBy>
  <cp:revision>125</cp:revision>
  <dcterms:created xsi:type="dcterms:W3CDTF">2019-04-01T11:40:28Z</dcterms:created>
  <dcterms:modified xsi:type="dcterms:W3CDTF">2021-08-25T08:15:39Z</dcterms:modified>
</cp:coreProperties>
</file>